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3" r:id="rId2"/>
    <p:sldId id="257" r:id="rId3"/>
    <p:sldId id="307" r:id="rId4"/>
    <p:sldId id="306" r:id="rId5"/>
    <p:sldId id="305" r:id="rId6"/>
    <p:sldId id="30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B83E18"/>
    <a:srgbClr val="204F6A"/>
    <a:srgbClr val="FAF3E0"/>
    <a:srgbClr val="960400"/>
    <a:srgbClr val="FEAA7C"/>
    <a:srgbClr val="F0B5B2"/>
    <a:srgbClr val="F1ECE6"/>
    <a:srgbClr val="F4F4F4"/>
    <a:srgbClr val="D133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6" autoAdjust="0"/>
    <p:restoredTop sz="94424" autoAdjust="0"/>
  </p:normalViewPr>
  <p:slideViewPr>
    <p:cSldViewPr snapToGrid="0">
      <p:cViewPr varScale="1">
        <p:scale>
          <a:sx n="114" d="100"/>
          <a:sy n="114" d="100"/>
        </p:scale>
        <p:origin x="-108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1BCE34-0066-48CD-9CFE-1A6AE7172AA2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DBD74-5DE9-49EB-AF11-D3A07962F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577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324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324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324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577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674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83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41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4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478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952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68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83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86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573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49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AE968-A686-4345-A8C5-B947C484CD5A}" type="datetimeFigureOut">
              <a:rPr lang="ko-KR" altLang="en-US" smtClean="0"/>
              <a:t>2020-04-22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29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1E42014A-53FA-4B98-B0E5-1D06AC123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sp>
        <p:nvSpPr>
          <p:cNvPr id="12" name="육각형 11">
            <a:extLst>
              <a:ext uri="{FF2B5EF4-FFF2-40B4-BE49-F238E27FC236}">
                <a16:creationId xmlns="" xmlns:a16="http://schemas.microsoft.com/office/drawing/2014/main" id="{8498D56A-ECD6-4F15-BD03-E4DED4EB94FB}"/>
              </a:ext>
            </a:extLst>
          </p:cNvPr>
          <p:cNvSpPr/>
          <p:nvPr/>
        </p:nvSpPr>
        <p:spPr>
          <a:xfrm>
            <a:off x="3510280" y="1635760"/>
            <a:ext cx="5171440" cy="3597120"/>
          </a:xfrm>
          <a:prstGeom prst="hexagon">
            <a:avLst/>
          </a:prstGeom>
          <a:noFill/>
          <a:ln w="66675" cmpd="dbl">
            <a:solidFill>
              <a:srgbClr val="1C4C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="" xmlns:a16="http://schemas.microsoft.com/office/drawing/2014/main" id="{210F73AD-3A25-446C-B490-E9835D8BF894}"/>
              </a:ext>
            </a:extLst>
          </p:cNvPr>
          <p:cNvCxnSpPr/>
          <p:nvPr/>
        </p:nvCxnSpPr>
        <p:spPr>
          <a:xfrm>
            <a:off x="-18152" y="3422505"/>
            <a:ext cx="3528000" cy="0"/>
          </a:xfrm>
          <a:prstGeom prst="line">
            <a:avLst/>
          </a:prstGeom>
          <a:ln w="222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="" xmlns:a16="http://schemas.microsoft.com/office/drawing/2014/main" id="{701289D8-5BC3-4666-B85E-AB9966BAFB31}"/>
              </a:ext>
            </a:extLst>
          </p:cNvPr>
          <p:cNvCxnSpPr/>
          <p:nvPr/>
        </p:nvCxnSpPr>
        <p:spPr>
          <a:xfrm>
            <a:off x="8708450" y="3429000"/>
            <a:ext cx="3528000" cy="0"/>
          </a:xfrm>
          <a:prstGeom prst="line">
            <a:avLst/>
          </a:prstGeom>
          <a:ln w="222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A99392F1-91DB-482F-8071-28DB5F1479E5}"/>
              </a:ext>
            </a:extLst>
          </p:cNvPr>
          <p:cNvSpPr txBox="1"/>
          <p:nvPr/>
        </p:nvSpPr>
        <p:spPr>
          <a:xfrm>
            <a:off x="3584879" y="2843107"/>
            <a:ext cx="50222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 smtClean="0">
                <a:ln w="12700">
                  <a:solidFill>
                    <a:srgbClr val="AE141A"/>
                  </a:solidFill>
                  <a:prstDash val="solid"/>
                </a:ln>
                <a:pattFill prst="pct50">
                  <a:fgClr>
                    <a:srgbClr val="AC1319"/>
                  </a:fgClr>
                  <a:bgClr>
                    <a:srgbClr val="F8F8ED"/>
                  </a:bgClr>
                </a:pattFill>
                <a:effectLst>
                  <a:outerShdw dist="38100" dir="2640000" algn="bl" rotWithShape="0">
                    <a:srgbClr val="AE141A"/>
                  </a:outerShdw>
                </a:effectLst>
                <a:latin typeface="Broadway" panose="04040905080B02020502" pitchFamily="82" charset="0"/>
              </a:rPr>
              <a:t>조니</a:t>
            </a:r>
            <a:r>
              <a:rPr lang="en-US" altLang="ko-KR" sz="6000" dirty="0" smtClean="0">
                <a:ln w="12700">
                  <a:solidFill>
                    <a:srgbClr val="AE141A"/>
                  </a:solidFill>
                  <a:prstDash val="solid"/>
                </a:ln>
                <a:pattFill prst="pct50">
                  <a:fgClr>
                    <a:srgbClr val="AC1319"/>
                  </a:fgClr>
                  <a:bgClr>
                    <a:srgbClr val="F8F8ED"/>
                  </a:bgClr>
                </a:pattFill>
                <a:effectLst>
                  <a:outerShdw dist="38100" dir="2640000" algn="bl" rotWithShape="0">
                    <a:srgbClr val="AE141A"/>
                  </a:outerShdw>
                </a:effectLst>
                <a:latin typeface="Broadway" panose="04040905080B02020502" pitchFamily="82" charset="0"/>
              </a:rPr>
              <a:t>’s </a:t>
            </a:r>
            <a:r>
              <a:rPr lang="ko-KR" altLang="en-US" sz="6000" dirty="0" smtClean="0">
                <a:ln w="12700">
                  <a:solidFill>
                    <a:srgbClr val="AE141A"/>
                  </a:solidFill>
                  <a:prstDash val="solid"/>
                </a:ln>
                <a:pattFill prst="pct50">
                  <a:fgClr>
                    <a:srgbClr val="AC1319"/>
                  </a:fgClr>
                  <a:bgClr>
                    <a:srgbClr val="F8F8ED"/>
                  </a:bgClr>
                </a:pattFill>
                <a:effectLst>
                  <a:outerShdw dist="38100" dir="2640000" algn="bl" rotWithShape="0">
                    <a:srgbClr val="AE141A"/>
                  </a:outerShdw>
                </a:effectLst>
                <a:latin typeface="Broadway" panose="04040905080B02020502" pitchFamily="82" charset="0"/>
              </a:rPr>
              <a:t>서커스</a:t>
            </a:r>
            <a:endParaRPr lang="ko-KR" altLang="en-US" sz="6000" dirty="0">
              <a:ln w="12700">
                <a:solidFill>
                  <a:srgbClr val="AE141A"/>
                </a:solidFill>
                <a:prstDash val="solid"/>
              </a:ln>
              <a:pattFill prst="pct50">
                <a:fgClr>
                  <a:srgbClr val="AC1319"/>
                </a:fgClr>
                <a:bgClr>
                  <a:srgbClr val="F8F8ED"/>
                </a:bgClr>
              </a:pattFill>
              <a:effectLst>
                <a:outerShdw dist="38100" dir="2640000" algn="bl" rotWithShape="0">
                  <a:srgbClr val="AE141A"/>
                </a:outerShdw>
              </a:effectLst>
              <a:latin typeface="Broadway" panose="04040905080B02020502" pitchFamily="82" charset="0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="" xmlns:a16="http://schemas.microsoft.com/office/drawing/2014/main" id="{8485A72F-138E-4248-AD52-FEA71ADC5579}"/>
              </a:ext>
            </a:extLst>
          </p:cNvPr>
          <p:cNvCxnSpPr/>
          <p:nvPr/>
        </p:nvCxnSpPr>
        <p:spPr>
          <a:xfrm>
            <a:off x="4026000" y="2879502"/>
            <a:ext cx="4140000" cy="0"/>
          </a:xfrm>
          <a:prstGeom prst="line">
            <a:avLst/>
          </a:prstGeom>
          <a:ln w="1587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FC62FC23-921E-49CD-B48C-C90ED24D0185}"/>
              </a:ext>
            </a:extLst>
          </p:cNvPr>
          <p:cNvSpPr txBox="1"/>
          <p:nvPr/>
        </p:nvSpPr>
        <p:spPr>
          <a:xfrm>
            <a:off x="3961280" y="2075137"/>
            <a:ext cx="4140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쇼핑몰 </a:t>
            </a:r>
            <a:r>
              <a:rPr lang="ko-KR" altLang="en-US" sz="3200" dirty="0" err="1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커스텀</a:t>
            </a:r>
            <a:r>
              <a:rPr lang="ko-KR" altLang="en-US" sz="32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 시스템</a:t>
            </a:r>
            <a:endParaRPr lang="en-US" altLang="ko-KR" sz="3200" dirty="0" smtClean="0">
              <a:solidFill>
                <a:srgbClr val="204F6A"/>
              </a:solidFill>
              <a:latin typeface="HY헤드라인M" pitchFamily="18" charset="-127"/>
              <a:ea typeface="HY헤드라인M" pitchFamily="18" charset="-127"/>
            </a:endParaRPr>
          </a:p>
          <a:p>
            <a:pPr algn="ctr"/>
            <a:endParaRPr lang="ko-KR" altLang="en-US" sz="3200" dirty="0">
              <a:solidFill>
                <a:srgbClr val="204F6A"/>
              </a:solidFill>
              <a:latin typeface="Sandoll 개화 01 Regular" panose="020B0600000101010101" pitchFamily="34" charset="-127"/>
              <a:ea typeface="Sandoll 개화 01 Regular" panose="020B0600000101010101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D6101108-C700-416B-B921-6BE31D92C355}"/>
              </a:ext>
            </a:extLst>
          </p:cNvPr>
          <p:cNvCxnSpPr/>
          <p:nvPr/>
        </p:nvCxnSpPr>
        <p:spPr>
          <a:xfrm>
            <a:off x="4026000" y="4146144"/>
            <a:ext cx="4140000" cy="0"/>
          </a:xfrm>
          <a:prstGeom prst="line">
            <a:avLst/>
          </a:prstGeom>
          <a:ln w="1587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1EB67826-A0FD-4A4F-8348-4A23F65DFEDD}"/>
              </a:ext>
            </a:extLst>
          </p:cNvPr>
          <p:cNvSpPr txBox="1"/>
          <p:nvPr/>
        </p:nvSpPr>
        <p:spPr>
          <a:xfrm>
            <a:off x="4090720" y="4170158"/>
            <a:ext cx="4010560" cy="482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조명 </a:t>
            </a:r>
            <a:r>
              <a:rPr lang="en-US" altLang="ko-KR" sz="20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:</a:t>
            </a:r>
            <a:r>
              <a:rPr lang="ko-KR" altLang="en-US" sz="20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 </a:t>
            </a:r>
            <a:r>
              <a:rPr lang="ko-KR" altLang="en-US" sz="2000" dirty="0" err="1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더존</a:t>
            </a:r>
            <a:r>
              <a:rPr lang="ko-KR" altLang="en-US" sz="20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 마니아</a:t>
            </a:r>
            <a:endParaRPr lang="en-US" altLang="ko-KR" sz="2000" dirty="0">
              <a:solidFill>
                <a:srgbClr val="204F6A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6EDBA769-5732-4F70-98A9-812090C48D49}"/>
              </a:ext>
            </a:extLst>
          </p:cNvPr>
          <p:cNvSpPr txBox="1"/>
          <p:nvPr/>
        </p:nvSpPr>
        <p:spPr>
          <a:xfrm>
            <a:off x="4090720" y="4652278"/>
            <a:ext cx="4010560" cy="423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전준영</a:t>
            </a:r>
            <a:r>
              <a:rPr lang="en-US" altLang="ko-KR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,</a:t>
            </a:r>
            <a:r>
              <a:rPr lang="ko-KR" altLang="en-US" sz="1700" dirty="0" err="1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김은엽</a:t>
            </a:r>
            <a:r>
              <a:rPr lang="en-US" altLang="ko-KR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,</a:t>
            </a:r>
            <a:r>
              <a:rPr lang="ko-KR" altLang="en-US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신정은</a:t>
            </a:r>
            <a:r>
              <a:rPr lang="en-US" altLang="ko-KR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,</a:t>
            </a:r>
            <a:r>
              <a:rPr lang="ko-KR" altLang="en-US" sz="1700" dirty="0" smtClean="0">
                <a:solidFill>
                  <a:srgbClr val="204F6A"/>
                </a:solidFill>
                <a:latin typeface="HY헤드라인M" pitchFamily="18" charset="-127"/>
                <a:ea typeface="HY헤드라인M" pitchFamily="18" charset="-127"/>
              </a:rPr>
              <a:t>최태영</a:t>
            </a:r>
            <a:endParaRPr lang="en-US" altLang="ko-KR" sz="1700" dirty="0" smtClean="0">
              <a:solidFill>
                <a:srgbClr val="204F6A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16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71005" y="2076760"/>
            <a:ext cx="1292662" cy="2372455"/>
          </a:xfrm>
          <a:prstGeom prst="rect">
            <a:avLst/>
          </a:prstGeom>
          <a:noFill/>
        </p:spPr>
        <p:txBody>
          <a:bodyPr vert="eaVert" wrap="square" lIns="91440" tIns="45720" rIns="91440" bIns="45720">
            <a:spAutoFit/>
          </a:bodyPr>
          <a:lstStyle/>
          <a:p>
            <a:r>
              <a:rPr lang="ko-KR" altLang="en-US" sz="3600" b="1" dirty="0" smtClean="0">
                <a:ln w="0"/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개요</a:t>
            </a:r>
            <a:endParaRPr lang="en-US" altLang="ko-KR" sz="3600" b="1" dirty="0" smtClean="0">
              <a:ln w="0"/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</a:endParaRPr>
          </a:p>
          <a:p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andoll 개화 01 Regular" panose="020B0600000101010101" pitchFamily="34" charset="-127"/>
              <a:ea typeface="Sandoll 개화 01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="" xmlns:a16="http://schemas.microsoft.com/office/drawing/2014/main" id="{BAF933CD-1A59-47C9-A2EF-87EC6E51F9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85A7454-E60C-4870-A065-84AD2A87BB66}"/>
              </a:ext>
            </a:extLst>
          </p:cNvPr>
          <p:cNvSpPr txBox="1"/>
          <p:nvPr/>
        </p:nvSpPr>
        <p:spPr>
          <a:xfrm>
            <a:off x="679781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1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ABBF039E-90E0-4CA3-BD3A-1DF5F3FCB2F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그룹 10"/>
          <p:cNvGrpSpPr/>
          <p:nvPr/>
        </p:nvGrpSpPr>
        <p:grpSpPr>
          <a:xfrm>
            <a:off x="3962968" y="5138546"/>
            <a:ext cx="6186309" cy="1299968"/>
            <a:chOff x="3962968" y="5051462"/>
            <a:chExt cx="6186309" cy="1299968"/>
          </a:xfrm>
        </p:grpSpPr>
        <p:sp>
          <p:nvSpPr>
            <p:cNvPr id="6" name="직사각형 5"/>
            <p:cNvSpPr/>
            <p:nvPr/>
          </p:nvSpPr>
          <p:spPr>
            <a:xfrm>
              <a:off x="3962968" y="5051462"/>
              <a:ext cx="6186309" cy="120032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온라인 쇼핑몰 창업자를 위한</a:t>
              </a:r>
              <a:endParaRPr lang="en-US" altLang="ko-KR" sz="3600" dirty="0" smtClean="0">
                <a:ln w="0"/>
                <a:solidFill>
                  <a:srgbClr val="122C3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  <a:p>
              <a:pPr algn="ctr"/>
              <a:r>
                <a:rPr lang="en-US" altLang="ko-KR" sz="3600" dirty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	</a:t>
              </a:r>
              <a:r>
                <a:rPr lang="en-US" altLang="ko-KR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				</a:t>
              </a:r>
              <a:r>
                <a:rPr lang="ko-KR" altLang="en-US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 </a:t>
              </a:r>
              <a:endParaRPr lang="en-US" altLang="ko-KR" sz="3600" dirty="0">
                <a:ln w="0"/>
                <a:solidFill>
                  <a:srgbClr val="122C3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="" xmlns:a16="http://schemas.microsoft.com/office/drawing/2014/main" id="{B2AD86B0-D268-4828-AFBA-6FF1824C8759}"/>
                </a:ext>
              </a:extLst>
            </p:cNvPr>
            <p:cNvSpPr/>
            <p:nvPr/>
          </p:nvSpPr>
          <p:spPr>
            <a:xfrm>
              <a:off x="4604562" y="5705099"/>
              <a:ext cx="4647427" cy="646331"/>
            </a:xfrm>
            <a:prstGeom prst="rect">
              <a:avLst/>
            </a:prstGeom>
            <a:solidFill>
              <a:srgbClr val="204F6A"/>
            </a:solidFill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ko-KR" altLang="en-US" sz="360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쇼핑몰 </a:t>
              </a:r>
              <a:r>
                <a:rPr lang="ko-KR" altLang="en-US" sz="3600" dirty="0" err="1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커스텀</a:t>
              </a:r>
              <a:r>
                <a:rPr lang="ko-KR" altLang="en-US" sz="360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 시스템</a:t>
              </a:r>
              <a:endParaRPr lang="en-US" altLang="ko-KR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</p:txBody>
        </p:sp>
      </p:grpSp>
      <p:pic>
        <p:nvPicPr>
          <p:cNvPr id="1027" name="Picture 3" descr="C:\Users\bit\Desktop\musinsa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968" y="225260"/>
            <a:ext cx="1733648" cy="55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bit\Desktop\musinsa_hom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376" y="1174968"/>
            <a:ext cx="6249980" cy="3876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3" descr="C:\Users\Bit\Documents\카카오톡 받은 파일\KakaoTalk_20200421_144626843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0270" y="225260"/>
            <a:ext cx="1389838" cy="59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Bit\Documents\카카오톡 받은 파일\KakaoTalk_20200421_144701785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367" y="1073409"/>
            <a:ext cx="6060622" cy="3978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Bit\Documents\카카오톡 받은 파일\KakaoTalk_20200421_145022089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907" y="983092"/>
            <a:ext cx="6031342" cy="396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Bit\Documents\카카오톡 받은 파일\KakaoTalk_20200421_144758859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7423" y="225260"/>
            <a:ext cx="2162175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93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64107D0E-94CF-4F85-A086-140394ED5E2E}"/>
              </a:ext>
            </a:extLst>
          </p:cNvPr>
          <p:cNvSpPr/>
          <p:nvPr/>
        </p:nvSpPr>
        <p:spPr>
          <a:xfrm>
            <a:off x="652164" y="2062632"/>
            <a:ext cx="738664" cy="1073371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ko-KR" altLang="en-US" sz="3600" b="1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기능</a:t>
            </a:r>
            <a:endParaRPr lang="en-US" altLang="ko-KR" sz="3600" b="1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=""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591359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2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=""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2369779" y="1445232"/>
            <a:ext cx="3132874" cy="3132873"/>
            <a:chOff x="7747121" y="3094994"/>
            <a:chExt cx="3132874" cy="3132873"/>
          </a:xfrm>
        </p:grpSpPr>
        <p:grpSp>
          <p:nvGrpSpPr>
            <p:cNvPr id="4" name="그룹 3"/>
            <p:cNvGrpSpPr/>
            <p:nvPr/>
          </p:nvGrpSpPr>
          <p:grpSpPr>
            <a:xfrm>
              <a:off x="7747122" y="3094994"/>
              <a:ext cx="3132873" cy="3132873"/>
              <a:chOff x="7776150" y="3094994"/>
              <a:chExt cx="3132873" cy="3132873"/>
            </a:xfrm>
          </p:grpSpPr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xmlns="" id="{ADE491C6-D26E-4796-9707-0DE0361AB698}"/>
                  </a:ext>
                </a:extLst>
              </p:cNvPr>
              <p:cNvSpPr/>
              <p:nvPr/>
            </p:nvSpPr>
            <p:spPr>
              <a:xfrm>
                <a:off x="7776150" y="3094994"/>
                <a:ext cx="3132873" cy="3132873"/>
              </a:xfrm>
              <a:prstGeom prst="ellipse">
                <a:avLst/>
              </a:prstGeom>
              <a:noFill/>
              <a:ln w="47625" cmpd="dbl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xmlns="" id="{036786C6-EA85-4556-BE86-D06DB1B7E0AB}"/>
                  </a:ext>
                </a:extLst>
              </p:cNvPr>
              <p:cNvSpPr/>
              <p:nvPr/>
            </p:nvSpPr>
            <p:spPr>
              <a:xfrm>
                <a:off x="8640029" y="3582567"/>
                <a:ext cx="1405113" cy="425236"/>
              </a:xfrm>
              <a:prstGeom prst="rect">
                <a:avLst/>
              </a:prstGeom>
              <a:solidFill>
                <a:srgbClr val="AE141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b="1" dirty="0" smtClean="0"/>
                  <a:t>통계 분석</a:t>
                </a:r>
                <a:endParaRPr lang="ko-KR" altLang="en-US" sz="2000" b="1" dirty="0"/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7747121" y="4450706"/>
              <a:ext cx="31328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smtClean="0"/>
                <a:t>효율적인 쇼핑몰 운영을</a:t>
              </a:r>
              <a:endParaRPr lang="en-US" altLang="ko-KR" b="1" dirty="0" smtClean="0"/>
            </a:p>
            <a:p>
              <a:pPr algn="ctr">
                <a:lnSpc>
                  <a:spcPct val="150000"/>
                </a:lnSpc>
              </a:pPr>
              <a:r>
                <a:rPr lang="ko-KR" altLang="en-US" b="1" dirty="0" smtClean="0"/>
                <a:t>위한 다양한 통계 분석 지원</a:t>
              </a:r>
              <a:endParaRPr lang="ko-KR" altLang="en-US" b="1" dirty="0"/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5791198" y="1168400"/>
            <a:ext cx="6039367" cy="3584595"/>
            <a:chOff x="5791198" y="1168400"/>
            <a:chExt cx="6039367" cy="3584595"/>
          </a:xfrm>
        </p:grpSpPr>
        <p:pic>
          <p:nvPicPr>
            <p:cNvPr id="22" name="Picture 3" descr="C:\Users\Bit\Documents\카카오톡 받은 파일\KakaoTalk_20200421_151716679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1198" y="1168400"/>
              <a:ext cx="6039367" cy="35845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모서리가 둥근 직사각형 22"/>
            <p:cNvSpPr/>
            <p:nvPr/>
          </p:nvSpPr>
          <p:spPr>
            <a:xfrm>
              <a:off x="5840622" y="1213134"/>
              <a:ext cx="2171700" cy="39299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월별 매출 관리</a:t>
              </a:r>
              <a:endParaRPr lang="ko-KR" altLang="en-US" b="1" dirty="0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5791198" y="1642050"/>
            <a:ext cx="6039366" cy="3686610"/>
            <a:chOff x="5791198" y="1642050"/>
            <a:chExt cx="6039366" cy="3686610"/>
          </a:xfrm>
        </p:grpSpPr>
        <p:pic>
          <p:nvPicPr>
            <p:cNvPr id="25" name="Picture 4" descr="C:\Users\Bit\Documents\카카오톡 받은 파일\KakaoTalk_20200421_151941989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1198" y="1737717"/>
              <a:ext cx="6039366" cy="35909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모서리가 둥근 직사각형 25"/>
            <p:cNvSpPr/>
            <p:nvPr/>
          </p:nvSpPr>
          <p:spPr>
            <a:xfrm>
              <a:off x="5995256" y="1642050"/>
              <a:ext cx="2171700" cy="39299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품목 판매 추이</a:t>
              </a:r>
              <a:endParaRPr lang="ko-KR" altLang="en-US" b="1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111421" y="2072641"/>
            <a:ext cx="3791492" cy="3537327"/>
            <a:chOff x="6111421" y="2072641"/>
            <a:chExt cx="3791492" cy="3537327"/>
          </a:xfrm>
        </p:grpSpPr>
        <p:pic>
          <p:nvPicPr>
            <p:cNvPr id="28" name="Picture 2" descr="C:\Users\Bit\Documents\카카오톡 받은 파일\KakaoTalk_20200421_151635273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61856" y="2286822"/>
              <a:ext cx="3541057" cy="33231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모서리가 둥근 직사각형 29"/>
            <p:cNvSpPr/>
            <p:nvPr/>
          </p:nvSpPr>
          <p:spPr>
            <a:xfrm>
              <a:off x="6111421" y="2072641"/>
              <a:ext cx="2171700" cy="392999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 smtClean="0"/>
                <a:t>카테고리 선호도</a:t>
              </a:r>
              <a:endParaRPr lang="ko-KR" altLang="en-US" b="1" dirty="0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114678" y="2503213"/>
            <a:ext cx="5546019" cy="3074788"/>
            <a:chOff x="6114678" y="2503213"/>
            <a:chExt cx="5546019" cy="3074788"/>
          </a:xfrm>
        </p:grpSpPr>
        <p:pic>
          <p:nvPicPr>
            <p:cNvPr id="1026" name="Picture 2" descr="D:\douzone2020\project\document\img\매출통계ui.jpg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14678" y="2704443"/>
              <a:ext cx="5546019" cy="28735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4" name="모서리가 둥근 직사각형 33"/>
            <p:cNvSpPr/>
            <p:nvPr/>
          </p:nvSpPr>
          <p:spPr>
            <a:xfrm>
              <a:off x="6262962" y="2503213"/>
              <a:ext cx="2171700" cy="392999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smtClean="0"/>
                <a:t>매출 통계</a:t>
              </a:r>
              <a:endParaRPr lang="ko-KR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128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64107D0E-94CF-4F85-A086-140394ED5E2E}"/>
              </a:ext>
            </a:extLst>
          </p:cNvPr>
          <p:cNvSpPr/>
          <p:nvPr/>
        </p:nvSpPr>
        <p:spPr>
          <a:xfrm>
            <a:off x="652164" y="2062632"/>
            <a:ext cx="738664" cy="1073371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ko-KR" altLang="en-US" sz="3600" b="1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기능</a:t>
            </a:r>
            <a:endParaRPr lang="en-US" altLang="ko-KR" sz="3600" b="1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=""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591359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2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=""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2376042" y="1445233"/>
            <a:ext cx="3132873" cy="3132873"/>
            <a:chOff x="3301229" y="3053787"/>
            <a:chExt cx="3132873" cy="3132873"/>
          </a:xfrm>
        </p:grpSpPr>
        <p:grpSp>
          <p:nvGrpSpPr>
            <p:cNvPr id="3" name="그룹 2"/>
            <p:cNvGrpSpPr/>
            <p:nvPr/>
          </p:nvGrpSpPr>
          <p:grpSpPr>
            <a:xfrm>
              <a:off x="3301229" y="3053787"/>
              <a:ext cx="3132873" cy="3132873"/>
              <a:chOff x="3272201" y="296127"/>
              <a:chExt cx="3132873" cy="3132873"/>
            </a:xfrm>
          </p:grpSpPr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xmlns="" id="{ADE491C6-D26E-4796-9707-0DE0361AB698}"/>
                  </a:ext>
                </a:extLst>
              </p:cNvPr>
              <p:cNvSpPr/>
              <p:nvPr/>
            </p:nvSpPr>
            <p:spPr>
              <a:xfrm>
                <a:off x="3272201" y="296127"/>
                <a:ext cx="3132873" cy="3132873"/>
              </a:xfrm>
              <a:prstGeom prst="ellipse">
                <a:avLst/>
              </a:prstGeom>
              <a:noFill/>
              <a:ln w="47625" cmpd="dbl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xmlns="" id="{036786C6-EA85-4556-BE86-D06DB1B7E0AB}"/>
                  </a:ext>
                </a:extLst>
              </p:cNvPr>
              <p:cNvSpPr/>
              <p:nvPr/>
            </p:nvSpPr>
            <p:spPr>
              <a:xfrm>
                <a:off x="4169636" y="824907"/>
                <a:ext cx="1405113" cy="425236"/>
              </a:xfrm>
              <a:prstGeom prst="rect">
                <a:avLst/>
              </a:prstGeom>
              <a:solidFill>
                <a:srgbClr val="AE141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b="1" dirty="0" smtClean="0"/>
                  <a:t>UI </a:t>
                </a:r>
                <a:r>
                  <a:rPr lang="ko-KR" altLang="en-US" sz="2000" b="1" dirty="0" smtClean="0"/>
                  <a:t>디자인</a:t>
                </a:r>
                <a:endParaRPr lang="ko-KR" altLang="en-US" sz="2000" b="1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3527606" y="4459095"/>
              <a:ext cx="27472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smtClean="0"/>
                <a:t>관리자 페이지를 통한</a:t>
              </a:r>
              <a:endParaRPr lang="en-US" altLang="ko-KR" b="1" dirty="0"/>
            </a:p>
            <a:p>
              <a:pPr algn="ctr">
                <a:lnSpc>
                  <a:spcPct val="150000"/>
                </a:lnSpc>
              </a:pPr>
              <a:r>
                <a:rPr lang="ko-KR" altLang="en-US" b="1" dirty="0" smtClean="0"/>
                <a:t>나만의 쇼핑몰 제작</a:t>
              </a:r>
              <a:endParaRPr lang="en-US" altLang="ko-KR" b="1" dirty="0" smtClean="0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5864454" y="679222"/>
            <a:ext cx="5616346" cy="4927015"/>
            <a:chOff x="5864454" y="679222"/>
            <a:chExt cx="5616346" cy="4927015"/>
          </a:xfrm>
        </p:grpSpPr>
        <p:pic>
          <p:nvPicPr>
            <p:cNvPr id="3077" name="Picture 5" descr="C:\Users\Bit\Documents\카카오톡 받은 파일\KakaoTalk_20200421_162150023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4454" y="679222"/>
              <a:ext cx="5616346" cy="24193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C:\Users\Bit\Documents\카카오톡 받은 파일\KakaoTalk_20200421_162205307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4454" y="3165937"/>
              <a:ext cx="5616346" cy="2440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9" name="Picture 7" descr="C:\Users\Bit\Documents\카카오톡 받은 파일\제목 없음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292" y="1445233"/>
            <a:ext cx="6247500" cy="3001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B2AD86B0-D268-4828-AFBA-6FF1824C8759}"/>
              </a:ext>
            </a:extLst>
          </p:cNvPr>
          <p:cNvSpPr/>
          <p:nvPr/>
        </p:nvSpPr>
        <p:spPr>
          <a:xfrm>
            <a:off x="4451147" y="5938307"/>
            <a:ext cx="4576895" cy="461665"/>
          </a:xfrm>
          <a:prstGeom prst="rect">
            <a:avLst/>
          </a:prstGeom>
          <a:solidFill>
            <a:srgbClr val="204F6A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1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rPr>
              <a:t>Contents Management System</a:t>
            </a:r>
            <a:endParaRPr lang="en-US" altLang="ko-KR" sz="24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andoll 개화 01 Regular" panose="020B0600000101010101" pitchFamily="34" charset="-127"/>
              <a:ea typeface="Sandoll 개화 01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28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9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9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64107D0E-94CF-4F85-A086-140394ED5E2E}"/>
              </a:ext>
            </a:extLst>
          </p:cNvPr>
          <p:cNvSpPr/>
          <p:nvPr/>
        </p:nvSpPr>
        <p:spPr>
          <a:xfrm>
            <a:off x="652164" y="2062632"/>
            <a:ext cx="738664" cy="1073371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ko-KR" altLang="en-US" sz="3600" b="1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기능</a:t>
            </a:r>
            <a:endParaRPr lang="en-US" altLang="ko-KR" sz="3600" b="1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=""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591359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2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=""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/>
          <p:cNvGrpSpPr/>
          <p:nvPr/>
        </p:nvGrpSpPr>
        <p:grpSpPr>
          <a:xfrm>
            <a:off x="2374199" y="1445233"/>
            <a:ext cx="3132873" cy="3132873"/>
            <a:chOff x="5542471" y="321186"/>
            <a:chExt cx="3132873" cy="3132873"/>
          </a:xfrm>
        </p:grpSpPr>
        <p:grpSp>
          <p:nvGrpSpPr>
            <p:cNvPr id="45" name="그룹 44"/>
            <p:cNvGrpSpPr/>
            <p:nvPr/>
          </p:nvGrpSpPr>
          <p:grpSpPr>
            <a:xfrm>
              <a:off x="5542471" y="321186"/>
              <a:ext cx="3132873" cy="3132873"/>
              <a:chOff x="3305757" y="296127"/>
              <a:chExt cx="3132873" cy="3132873"/>
            </a:xfrm>
          </p:grpSpPr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xmlns="" id="{ADE491C6-D26E-4796-9707-0DE0361AB698}"/>
                  </a:ext>
                </a:extLst>
              </p:cNvPr>
              <p:cNvSpPr/>
              <p:nvPr/>
            </p:nvSpPr>
            <p:spPr>
              <a:xfrm>
                <a:off x="3305757" y="296127"/>
                <a:ext cx="3132873" cy="3132873"/>
              </a:xfrm>
              <a:prstGeom prst="ellipse">
                <a:avLst/>
              </a:prstGeom>
              <a:noFill/>
              <a:ln w="47625" cmpd="dbl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xmlns="" id="{036786C6-EA85-4556-BE86-D06DB1B7E0AB}"/>
                  </a:ext>
                </a:extLst>
              </p:cNvPr>
              <p:cNvSpPr/>
              <p:nvPr/>
            </p:nvSpPr>
            <p:spPr>
              <a:xfrm>
                <a:off x="4169636" y="824907"/>
                <a:ext cx="1405113" cy="425236"/>
              </a:xfrm>
              <a:prstGeom prst="rect">
                <a:avLst/>
              </a:prstGeom>
              <a:solidFill>
                <a:srgbClr val="AE141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b="1" dirty="0" err="1" smtClean="0"/>
                  <a:t>반응</a:t>
                </a:r>
                <a:r>
                  <a:rPr lang="ko-KR" altLang="en-US" sz="2000" b="1" dirty="0" err="1"/>
                  <a:t>형</a:t>
                </a:r>
                <a:endParaRPr lang="ko-KR" altLang="en-US" sz="2000" b="1" dirty="0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616476" y="1737717"/>
              <a:ext cx="3007223" cy="13388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smtClean="0"/>
                <a:t>언제 어디서나 이용 가능한</a:t>
              </a:r>
              <a:endParaRPr lang="en-US" altLang="ko-KR" b="1" dirty="0" smtClean="0"/>
            </a:p>
            <a:p>
              <a:pPr algn="ctr">
                <a:lnSpc>
                  <a:spcPct val="150000"/>
                </a:lnSpc>
              </a:pPr>
              <a:r>
                <a:rPr lang="ko-KR" altLang="en-US" b="1" dirty="0" err="1" smtClean="0"/>
                <a:t>모바일</a:t>
              </a:r>
              <a:r>
                <a:rPr lang="ko-KR" altLang="en-US" b="1" dirty="0" smtClean="0"/>
                <a:t> 환경 구축</a:t>
              </a:r>
              <a:endParaRPr lang="en-US" altLang="ko-KR" b="1" dirty="0" smtClean="0"/>
            </a:p>
            <a:p>
              <a:pPr algn="ctr">
                <a:lnSpc>
                  <a:spcPct val="150000"/>
                </a:lnSpc>
              </a:pPr>
              <a:endParaRPr lang="ko-KR" altLang="en-US" b="1" dirty="0"/>
            </a:p>
          </p:txBody>
        </p:sp>
      </p:grpSp>
      <p:pic>
        <p:nvPicPr>
          <p:cNvPr id="8" name="Picture 4" descr="C:\Users\Bit\Documents\카카오톡 받은 파일\KakaoTalk_20200421_152830388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661" y="490690"/>
            <a:ext cx="2529204" cy="5011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Bit\Documents\카카오톡 받은 파일\KakaoTalk_20200421_15285628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22" y="490690"/>
            <a:ext cx="2543177" cy="4997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079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"/>
            <a:ext cx="12192000" cy="6862457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25003" y="2062246"/>
            <a:ext cx="738664" cy="2372455"/>
          </a:xfrm>
          <a:prstGeom prst="rect">
            <a:avLst/>
          </a:prstGeom>
          <a:noFill/>
        </p:spPr>
        <p:txBody>
          <a:bodyPr vert="eaVert" wrap="square" lIns="91440" tIns="45720" rIns="91440" bIns="45720">
            <a:spAutoFit/>
          </a:bodyPr>
          <a:lstStyle/>
          <a:p>
            <a:r>
              <a:rPr lang="ko-KR" altLang="en-US" sz="3600" b="1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기대효과</a:t>
            </a:r>
            <a:endParaRPr lang="en-US" altLang="ko-KR" sz="3600" b="1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n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167753" y="1266242"/>
            <a:ext cx="9571852" cy="1200322"/>
            <a:chOff x="2167753" y="2499205"/>
            <a:chExt cx="9571852" cy="1224469"/>
          </a:xfrm>
        </p:grpSpPr>
        <p:sp>
          <p:nvSpPr>
            <p:cNvPr id="12" name="직사각형 11">
              <a:extLst>
                <a:ext uri="{FF2B5EF4-FFF2-40B4-BE49-F238E27FC236}">
                  <a16:creationId xmlns="" xmlns:a16="http://schemas.microsoft.com/office/drawing/2014/main" id="{B2AD86B0-D268-4828-AFBA-6FF1824C8759}"/>
                </a:ext>
              </a:extLst>
            </p:cNvPr>
            <p:cNvSpPr/>
            <p:nvPr/>
          </p:nvSpPr>
          <p:spPr>
            <a:xfrm>
              <a:off x="6362700" y="3070532"/>
              <a:ext cx="2959100" cy="646331"/>
            </a:xfrm>
            <a:prstGeom prst="rect">
              <a:avLst/>
            </a:prstGeom>
            <a:solidFill>
              <a:srgbClr val="204F6A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endParaRPr lang="en-US" altLang="ko-KR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2167753" y="2499205"/>
              <a:ext cx="9571852" cy="122446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marL="571500" indent="-571500" algn="ctr">
                <a:buFont typeface="Wingdings" pitchFamily="2" charset="2"/>
                <a:buChar char="ü"/>
              </a:pPr>
              <a:r>
                <a:rPr lang="ko-KR" altLang="en-US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온라인 쇼핑몰 창업을 희망하는 사람들이</a:t>
              </a:r>
              <a:endParaRPr lang="en-US" altLang="ko-KR" sz="3600" dirty="0">
                <a:ln w="0"/>
                <a:solidFill>
                  <a:srgbClr val="122C3A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  <a:p>
              <a:pPr algn="ctr"/>
              <a:r>
                <a:rPr lang="ko-KR" altLang="en-US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자신의 기호에 맞게 </a:t>
              </a:r>
              <a:r>
                <a:rPr lang="ko-KR" altLang="en-US" sz="360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쇼핑몰을 구축</a:t>
              </a:r>
              <a:r>
                <a:rPr lang="ko-KR" altLang="en-US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할 수 있다</a:t>
              </a:r>
              <a:r>
                <a:rPr lang="en-US" altLang="ko-KR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rPr>
                <a:t>.</a:t>
              </a:r>
            </a:p>
          </p:txBody>
        </p:sp>
      </p:grpSp>
      <p:sp>
        <p:nvSpPr>
          <p:cNvPr id="8" name="타원 7">
            <a:extLst>
              <a:ext uri="{FF2B5EF4-FFF2-40B4-BE49-F238E27FC236}">
                <a16:creationId xmlns="" xmlns:a16="http://schemas.microsoft.com/office/drawing/2014/main" id="{BAF933CD-1A59-47C9-A2EF-87EC6E51F9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85A7454-E60C-4870-A065-84AD2A87BB66}"/>
              </a:ext>
            </a:extLst>
          </p:cNvPr>
          <p:cNvSpPr txBox="1"/>
          <p:nvPr/>
        </p:nvSpPr>
        <p:spPr>
          <a:xfrm>
            <a:off x="587468" y="337333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 smtClean="0">
                <a:solidFill>
                  <a:srgbClr val="E0DAD4"/>
                </a:solidFill>
                <a:latin typeface="Elephant" panose="02020904090505020303" pitchFamily="18" charset="0"/>
              </a:rPr>
              <a:t>3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="" xmlns:a16="http://schemas.microsoft.com/office/drawing/2014/main" id="{ABBF039E-90E0-4CA3-BD3A-1DF5F3FCB2F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=""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2419636" y="4058215"/>
            <a:ext cx="9071714" cy="1219461"/>
            <a:chOff x="2419636" y="3429543"/>
            <a:chExt cx="9071714" cy="1219461"/>
          </a:xfrm>
        </p:grpSpPr>
        <p:sp>
          <p:nvSpPr>
            <p:cNvPr id="22" name="직사각형 21">
              <a:extLst>
                <a:ext uri="{FF2B5EF4-FFF2-40B4-BE49-F238E27FC236}">
                  <a16:creationId xmlns="" xmlns:a16="http://schemas.microsoft.com/office/drawing/2014/main" id="{B2AD86B0-D268-4828-AFBA-6FF1824C8759}"/>
                </a:ext>
              </a:extLst>
            </p:cNvPr>
            <p:cNvSpPr/>
            <p:nvPr/>
          </p:nvSpPr>
          <p:spPr>
            <a:xfrm>
              <a:off x="6115736" y="4015413"/>
              <a:ext cx="1019629" cy="63359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endParaRPr lang="en-US" altLang="ko-KR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andoll 개화 01 Regular" panose="020B0600000101010101" pitchFamily="34" charset="-127"/>
                <a:ea typeface="Sandoll 개화 01 Regular" panose="020B0600000101010101" pitchFamily="34" charset="-127"/>
              </a:endParaRPr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2419636" y="3429543"/>
              <a:ext cx="9071714" cy="1200316"/>
              <a:chOff x="2902236" y="3721569"/>
              <a:chExt cx="9071714" cy="1224456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="" xmlns:a16="http://schemas.microsoft.com/office/drawing/2014/main" id="{B2AD86B0-D268-4828-AFBA-6FF1824C8759}"/>
                  </a:ext>
                </a:extLst>
              </p:cNvPr>
              <p:cNvSpPr/>
              <p:nvPr/>
            </p:nvSpPr>
            <p:spPr>
              <a:xfrm>
                <a:off x="5065485" y="3738155"/>
                <a:ext cx="1019629" cy="646331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endParaRPr lang="en-US" altLang="ko-KR" sz="3600" b="0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endParaRPr>
              </a:p>
            </p:txBody>
          </p:sp>
          <p:sp>
            <p:nvSpPr>
              <p:cNvPr id="20" name="직사각형 19"/>
              <p:cNvSpPr/>
              <p:nvPr/>
            </p:nvSpPr>
            <p:spPr>
              <a:xfrm>
                <a:off x="2902236" y="3721569"/>
                <a:ext cx="9071714" cy="1224456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marL="571500" indent="-571500" algn="ctr">
                  <a:buFont typeface="Wingdings" pitchFamily="2" charset="2"/>
                  <a:buChar char="ü"/>
                </a:pPr>
                <a:r>
                  <a:rPr lang="ko-KR" altLang="en-US" sz="3600" dirty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저렴한 </a:t>
                </a:r>
                <a:r>
                  <a:rPr lang="ko-KR" altLang="en-US" sz="3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비용</a:t>
                </a:r>
                <a:r>
                  <a:rPr lang="ko-KR" altLang="en-US" sz="3600" dirty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으로 쉽게 창업을 시작하고</a:t>
                </a:r>
                <a:r>
                  <a:rPr lang="en-US" altLang="ko-KR" sz="3600" dirty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, </a:t>
                </a:r>
                <a:endParaRPr lang="en-US" altLang="ko-KR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endParaRPr>
              </a:p>
              <a:p>
                <a:pPr algn="ctr"/>
                <a:r>
                  <a:rPr lang="ko-KR" altLang="en-US" sz="3600" dirty="0" smtClean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효율적인 </a:t>
                </a:r>
                <a:r>
                  <a:rPr lang="ko-KR" altLang="en-US" sz="36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운영</a:t>
                </a:r>
                <a:r>
                  <a:rPr lang="ko-KR" altLang="en-US" sz="3600" dirty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이 가능하다</a:t>
                </a:r>
                <a:r>
                  <a:rPr lang="en-US" altLang="ko-KR" sz="3600" dirty="0">
                    <a:ln w="0"/>
                    <a:solidFill>
                      <a:srgbClr val="122C3A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andoll 개화 01 Regular" panose="020B0600000101010101" pitchFamily="34" charset="-127"/>
                    <a:ea typeface="Sandoll 개화 01 Regular" panose="020B0600000101010101" pitchFamily="34" charset="-127"/>
                  </a:rPr>
                  <a:t>.</a:t>
                </a:r>
                <a:endParaRPr lang="en-US" altLang="ko-KR" sz="3600" dirty="0" smtClean="0">
                  <a:ln w="0"/>
                  <a:solidFill>
                    <a:srgbClr val="122C3A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andoll 개화 01 Regular" panose="020B0600000101010101" pitchFamily="34" charset="-127"/>
                  <a:ea typeface="Sandoll 개화 01 Regular" panose="020B0600000101010101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8904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101</Words>
  <Application>Microsoft Office PowerPoint</Application>
  <PresentationFormat>사용자 지정</PresentationFormat>
  <Paragraphs>45</Paragraphs>
  <Slides>6</Slides>
  <Notes>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우혜주</dc:creator>
  <cp:lastModifiedBy>Bit</cp:lastModifiedBy>
  <cp:revision>121</cp:revision>
  <dcterms:created xsi:type="dcterms:W3CDTF">2019-06-06T07:59:33Z</dcterms:created>
  <dcterms:modified xsi:type="dcterms:W3CDTF">2020-04-22T00:05:01Z</dcterms:modified>
</cp:coreProperties>
</file>

<file path=docProps/thumbnail.jpeg>
</file>